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Corben"/>
      <p:regular r:id="rId15"/>
    </p:embeddedFont>
    <p:embeddedFont>
      <p:font typeface="Corben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2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Comprendre DeepSeek-R1 et ses modèles distillés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03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Bienvenue dans cette présentation sur le modèle DeepSeek-R1, une avancée majeure dans le domaine de l'intelligence artificielle. Nous explorerons son processus d'entraînement complexe et les techniques de distillation qui ont permis de rendre cette technologie plus accessible.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4692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854541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830014"/>
            <a:ext cx="263854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par Julien Cothias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566" y="566142"/>
            <a:ext cx="7702868" cy="1287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DeepSeek-R1: Un processus d'entraînement en 4 étapes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66" y="2162056"/>
            <a:ext cx="1029533" cy="15155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58948" y="2367915"/>
            <a:ext cx="257377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Cold Start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58948" y="2813090"/>
            <a:ext cx="6364486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Fine-tuning supervisé avec des données annotées de haute qualité.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66" y="3677603"/>
            <a:ext cx="1029533" cy="15155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58948" y="3883462"/>
            <a:ext cx="257377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GRPO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58948" y="4328636"/>
            <a:ext cx="6364486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Reinforcement Learning avec récompense pour la cohérence linguistique.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66" y="5193149"/>
            <a:ext cx="1029533" cy="12353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58948" y="5399008"/>
            <a:ext cx="257377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Rejection Sampling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58948" y="5844183"/>
            <a:ext cx="636448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Sélection des meilleures réponses parmi 800k exemples.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66" y="6428542"/>
            <a:ext cx="1029533" cy="123539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58948" y="6634401"/>
            <a:ext cx="257377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Alignement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058948" y="7079575"/>
            <a:ext cx="636448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Ajustement final aux préférences humaines.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2499"/>
            <a:ext cx="93972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Problèmes résolus par DeepSeek-R1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Mélange linguistique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Réduction du "language mixing" grâce à une récompense spécifique pendant l'entraînement GRPO.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Lisibilité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57629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Amélioration de la clarté des réponses via la phase de "cold start".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57629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Résultats exceptionnels sur les benchmarks de raisonnement, surpassant DeepSeek V3.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5849422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Performances impressionnantes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13279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061829" y="8339137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081444"/>
          </a:solidFill>
          <a:ln/>
        </p:spPr>
      </p:sp>
      <p:sp>
        <p:nvSpPr>
          <p:cNvPr id="5" name="Text 2"/>
          <p:cNvSpPr/>
          <p:nvPr/>
        </p:nvSpPr>
        <p:spPr>
          <a:xfrm>
            <a:off x="6275903" y="8339137"/>
            <a:ext cx="963097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DeepSeek-R1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7391400" y="8339137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1736BD"/>
          </a:solidFill>
          <a:ln/>
        </p:spPr>
      </p:sp>
      <p:sp>
        <p:nvSpPr>
          <p:cNvPr id="7" name="Text 4"/>
          <p:cNvSpPr/>
          <p:nvPr/>
        </p:nvSpPr>
        <p:spPr>
          <a:xfrm>
            <a:off x="7605474" y="8339137"/>
            <a:ext cx="958929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DeepSeek V3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DeepSeek-R1 surpasse largement son prédécesseur sur tous les benchmarks. Il rivalise même avec OpenAI-o1-1217 sur certaines tâches mathématiques.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543" y="704255"/>
            <a:ext cx="7541895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Un modèle puissant mais lourd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8543" y="1770936"/>
            <a:ext cx="3687366" cy="686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671B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1271111" y="2717959"/>
            <a:ext cx="2602111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Paramètres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8543" y="3168134"/>
            <a:ext cx="368736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Nombre total de paramètres du modèle DeepSeek-R1.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28091" y="1770936"/>
            <a:ext cx="3687366" cy="686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404GB</a:t>
            </a:r>
            <a:endParaRPr lang="en-US" sz="5400" dirty="0"/>
          </a:p>
        </p:txBody>
      </p:sp>
      <p:sp>
        <p:nvSpPr>
          <p:cNvPr id="8" name="Text 5"/>
          <p:cNvSpPr/>
          <p:nvPr/>
        </p:nvSpPr>
        <p:spPr>
          <a:xfrm>
            <a:off x="5270659" y="2717959"/>
            <a:ext cx="2602111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Taille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728091" y="3168134"/>
            <a:ext cx="368736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Espace de stockage nécessaire pour le modèle complet.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728317" y="4562475"/>
            <a:ext cx="3687366" cy="686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6</a:t>
            </a:r>
            <a:endParaRPr lang="en-US" sz="5400" dirty="0"/>
          </a:p>
        </p:txBody>
      </p:sp>
      <p:sp>
        <p:nvSpPr>
          <p:cNvPr id="11" name="Text 8"/>
          <p:cNvSpPr/>
          <p:nvPr/>
        </p:nvSpPr>
        <p:spPr>
          <a:xfrm>
            <a:off x="3270885" y="5509498"/>
            <a:ext cx="2602111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Versions distillées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2728317" y="5959673"/>
            <a:ext cx="368736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Nombre de modèles distillés disponibles.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8543" y="6859548"/>
            <a:ext cx="7686913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 taille imposante de DeepSeek-R1 limite son accessibilité. C'est pourquoi DeepSeek a développé des versions distillées plus légères.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69022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La Knowledge Distillation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Response-Based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Transfert des logits de sortie du Teacher vers le Student.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717" y="41746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5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Feature-Based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04288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Comparaison des activations des couches cachées.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326" y="2791063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00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Relation-Based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49544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Capture des relations entre les feature maps.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326" y="5558314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 distillation permet de transférer les connaissances d'un grand modèle (Teacher) vers un modèle plus petit (Student).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75553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Modèles distillés disponibles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1685092"/>
            <a:ext cx="30480" cy="5908238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18015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1940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198274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1911906"/>
            <a:ext cx="42038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DeepSeek-R1-Distill-Qwen-1.5B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83011" y="240232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1,1 GB - Version ultra-légère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273612" y="371391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516511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83011" y="3445669"/>
            <a:ext cx="45392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DeepSeek-R1-Distill-Qwen-7B/14B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183011" y="393608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4,7 GB / 9 GB - Bon équilibre performance/taille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273612" y="524768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8788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3"/>
          <p:cNvSpPr/>
          <p:nvPr/>
        </p:nvSpPr>
        <p:spPr>
          <a:xfrm>
            <a:off x="2183011" y="4979432"/>
            <a:ext cx="42038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DeepSeek-R1-Distill-Qwen-32B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2183011" y="546985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20 GB - Performances élevées</a:t>
            </a:r>
            <a:endParaRPr lang="en-US" sz="1750" dirty="0"/>
          </a:p>
        </p:txBody>
      </p:sp>
      <p:sp>
        <p:nvSpPr>
          <p:cNvPr id="20" name="Shape 15"/>
          <p:cNvSpPr/>
          <p:nvPr/>
        </p:nvSpPr>
        <p:spPr>
          <a:xfrm>
            <a:off x="1273612" y="678144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21" name="Shape 16"/>
          <p:cNvSpPr/>
          <p:nvPr/>
        </p:nvSpPr>
        <p:spPr>
          <a:xfrm>
            <a:off x="793790" y="65415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2" name="Text 17"/>
          <p:cNvSpPr/>
          <p:nvPr/>
        </p:nvSpPr>
        <p:spPr>
          <a:xfrm>
            <a:off x="878860" y="65840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18"/>
          <p:cNvSpPr/>
          <p:nvPr/>
        </p:nvSpPr>
        <p:spPr>
          <a:xfrm>
            <a:off x="2183011" y="6513195"/>
            <a:ext cx="47532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DeepSeek-R1-Distill-Llama-8B/70B</a:t>
            </a:r>
            <a:endParaRPr lang="en-US" sz="2200" dirty="0"/>
          </a:p>
        </p:txBody>
      </p:sp>
      <p:sp>
        <p:nvSpPr>
          <p:cNvPr id="24" name="Text 19"/>
          <p:cNvSpPr/>
          <p:nvPr/>
        </p:nvSpPr>
        <p:spPr>
          <a:xfrm>
            <a:off x="2183011" y="700361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4,9 GB / 43 GB - Architecture Meta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748070"/>
            <a:ext cx="6519267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 et perspectives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7235" y="1959054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33" y="1998524"/>
            <a:ext cx="315873" cy="3949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21725" y="1959054"/>
            <a:ext cx="377856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Avancée majeure pour la Chine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421725" y="2414349"/>
            <a:ext cx="698504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DeepSeek-R1 rivalise avec les géants américains comme OpenAI et Google.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37235" y="3535799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33" y="3575268"/>
            <a:ext cx="315873" cy="39493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21725" y="3535799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Nouveau paradigme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421725" y="3991094"/>
            <a:ext cx="698504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Moins de données et de GPUs, mais une meilleure approche d'entraînement.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737235" y="5112544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" y="5152013"/>
            <a:ext cx="315873" cy="39493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21725" y="5112544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Retard européen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1421725" y="5567839"/>
            <a:ext cx="698504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L'Europe régule mais n'a pas encore de projet commun ambitieux.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737235" y="6352342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33" y="6391811"/>
            <a:ext cx="315873" cy="39493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21725" y="6352342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Avenir prometteur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1421725" y="6807637"/>
            <a:ext cx="698504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Optimisme pour l'intégration des LLMs dans les problématiques actuelles.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2025-03-25T14:17:39Z</dcterms:created>
  <dcterms:modified xsi:type="dcterms:W3CDTF">2025-03-25T14:17:39Z</dcterms:modified>
</cp:coreProperties>
</file>